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altLang="zh-CN" smtClean="0"/>
              <a:t>Click to edit Master title style</a:t>
            </a:r>
            <a:endParaRPr lang="en-US" dirty="0"/>
          </a:p>
        </p:txBody>
      </p:sp>
      <p:sp>
        <p:nvSpPr>
          <p:cNvPr id="1048636"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7"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8" name="Footer Placeholder 4"/>
          <p:cNvSpPr>
            <a:spLocks noGrp="1"/>
          </p:cNvSpPr>
          <p:nvPr>
            <p:ph type="ftr" sz="quarter" idx="11"/>
          </p:nvPr>
        </p:nvSpPr>
        <p:spPr/>
        <p:txBody>
          <a:bodyPr/>
          <a:lstStyle/>
          <a:p>
            <a:endParaRPr lang="zh-CN" altLang="en-US"/>
          </a:p>
        </p:txBody>
      </p:sp>
      <p:sp>
        <p:nvSpPr>
          <p:cNvPr id="104863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4"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25"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6"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7" name="Footer Placeholder 4"/>
          <p:cNvSpPr>
            <a:spLocks noGrp="1"/>
          </p:cNvSpPr>
          <p:nvPr>
            <p:ph type="ftr" sz="quarter" idx="11"/>
          </p:nvPr>
        </p:nvSpPr>
        <p:spPr/>
        <p:txBody>
          <a:bodyPr/>
          <a:lstStyle/>
          <a:p>
            <a:endParaRPr lang="zh-CN" altLang="en-US"/>
          </a:p>
        </p:txBody>
      </p:sp>
      <p:sp>
        <p:nvSpPr>
          <p:cNvPr id="1048628"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7" name="Title 1"/>
          <p:cNvSpPr>
            <a:spLocks noGrp="1"/>
          </p:cNvSpPr>
          <p:nvPr>
            <p:ph type="title"/>
          </p:nvPr>
        </p:nvSpPr>
        <p:spPr/>
        <p:txBody>
          <a:bodyPr/>
          <a:lstStyle/>
          <a:p>
            <a:r>
              <a:rPr lang="en-US" altLang="zh-CN" smtClean="0"/>
              <a:t>Click to edit Master title style</a:t>
            </a:r>
            <a:endParaRPr lang="en-US" dirty="0"/>
          </a:p>
        </p:txBody>
      </p:sp>
      <p:sp>
        <p:nvSpPr>
          <p:cNvPr id="1048588"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89"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90" name="Footer Placeholder 4"/>
          <p:cNvSpPr>
            <a:spLocks noGrp="1"/>
          </p:cNvSpPr>
          <p:nvPr>
            <p:ph type="ftr" sz="quarter" idx="11"/>
          </p:nvPr>
        </p:nvSpPr>
        <p:spPr/>
        <p:txBody>
          <a:bodyPr/>
          <a:lstStyle/>
          <a:p>
            <a:endParaRPr lang="zh-CN" altLang="en-US"/>
          </a:p>
        </p:txBody>
      </p:sp>
      <p:sp>
        <p:nvSpPr>
          <p:cNvPr id="1048591"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40"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41"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42"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3" name="Footer Placeholder 4"/>
          <p:cNvSpPr>
            <a:spLocks noGrp="1"/>
          </p:cNvSpPr>
          <p:nvPr>
            <p:ph type="ftr" sz="quarter" idx="11"/>
          </p:nvPr>
        </p:nvSpPr>
        <p:spPr/>
        <p:txBody>
          <a:bodyPr/>
          <a:lstStyle/>
          <a:p>
            <a:endParaRPr lang="zh-CN" altLang="en-US"/>
          </a:p>
        </p:txBody>
      </p:sp>
      <p:sp>
        <p:nvSpPr>
          <p:cNvPr id="104864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r>
              <a:rPr lang="en-US" altLang="zh-CN" smtClean="0"/>
              <a:t>Click to edit Master title style</a:t>
            </a:r>
            <a:endParaRPr lang="en-US" dirty="0"/>
          </a:p>
        </p:txBody>
      </p:sp>
      <p:sp>
        <p:nvSpPr>
          <p:cNvPr id="1048646"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7"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8"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9" name="Footer Placeholder 5"/>
          <p:cNvSpPr>
            <a:spLocks noGrp="1"/>
          </p:cNvSpPr>
          <p:nvPr>
            <p:ph type="ftr" sz="quarter" idx="11"/>
          </p:nvPr>
        </p:nvSpPr>
        <p:spPr/>
        <p:txBody>
          <a:bodyPr/>
          <a:lstStyle/>
          <a:p>
            <a:endParaRPr lang="zh-CN" altLang="en-US"/>
          </a:p>
        </p:txBody>
      </p:sp>
      <p:sp>
        <p:nvSpPr>
          <p:cNvPr id="104865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51"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52"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53"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54"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55"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56" name="Date Placeholder 6"/>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57" name="Footer Placeholder 7"/>
          <p:cNvSpPr>
            <a:spLocks noGrp="1"/>
          </p:cNvSpPr>
          <p:nvPr>
            <p:ph type="ftr" sz="quarter" idx="11"/>
          </p:nvPr>
        </p:nvSpPr>
        <p:spPr/>
        <p:txBody>
          <a:bodyPr/>
          <a:lstStyle/>
          <a:p>
            <a:endParaRPr lang="zh-CN" altLang="en-US"/>
          </a:p>
        </p:txBody>
      </p:sp>
      <p:sp>
        <p:nvSpPr>
          <p:cNvPr id="1048658"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altLang="zh-CN" smtClean="0"/>
              <a:t>Click to edit Master title style</a:t>
            </a:r>
            <a:endParaRPr lang="en-US" dirty="0"/>
          </a:p>
        </p:txBody>
      </p:sp>
      <p:sp>
        <p:nvSpPr>
          <p:cNvPr id="1048621" name="Date Placeholder 2"/>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2" name="Footer Placeholder 3"/>
          <p:cNvSpPr>
            <a:spLocks noGrp="1"/>
          </p:cNvSpPr>
          <p:nvPr>
            <p:ph type="ftr" sz="quarter" idx="11"/>
          </p:nvPr>
        </p:nvSpPr>
        <p:spPr/>
        <p:txBody>
          <a:bodyPr/>
          <a:lstStyle/>
          <a:p>
            <a:endParaRPr lang="zh-CN" altLang="en-US"/>
          </a:p>
        </p:txBody>
      </p:sp>
      <p:sp>
        <p:nvSpPr>
          <p:cNvPr id="1048623"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9" name="Date Placeholder 1"/>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60" name="Footer Placeholder 2"/>
          <p:cNvSpPr>
            <a:spLocks noGrp="1"/>
          </p:cNvSpPr>
          <p:nvPr>
            <p:ph type="ftr" sz="quarter" idx="11"/>
          </p:nvPr>
        </p:nvSpPr>
        <p:spPr/>
        <p:txBody>
          <a:bodyPr/>
          <a:lstStyle/>
          <a:p>
            <a:endParaRPr lang="zh-CN" altLang="en-US"/>
          </a:p>
        </p:txBody>
      </p:sp>
      <p:sp>
        <p:nvSpPr>
          <p:cNvPr id="1048661"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2"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6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6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65"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66" name="Footer Placeholder 5"/>
          <p:cNvSpPr>
            <a:spLocks noGrp="1"/>
          </p:cNvSpPr>
          <p:nvPr>
            <p:ph type="ftr" sz="quarter" idx="11"/>
          </p:nvPr>
        </p:nvSpPr>
        <p:spPr/>
        <p:txBody>
          <a:bodyPr/>
          <a:lstStyle/>
          <a:p>
            <a:endParaRPr lang="zh-CN" altLang="en-US"/>
          </a:p>
        </p:txBody>
      </p:sp>
      <p:sp>
        <p:nvSpPr>
          <p:cNvPr id="1048667"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30"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3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32"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3" name="Footer Placeholder 5"/>
          <p:cNvSpPr>
            <a:spLocks noGrp="1"/>
          </p:cNvSpPr>
          <p:nvPr>
            <p:ph type="ftr" sz="quarter" idx="11"/>
          </p:nvPr>
        </p:nvSpPr>
        <p:spPr/>
        <p:txBody>
          <a:bodyPr/>
          <a:lstStyle/>
          <a:p>
            <a:endParaRPr lang="zh-CN" altLang="en-US"/>
          </a:p>
        </p:txBody>
      </p:sp>
      <p:sp>
        <p:nvSpPr>
          <p:cNvPr id="1048634"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2021/11/30</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1143000" y="2076994"/>
            <a:ext cx="6858000" cy="3801292"/>
          </a:xfrm>
          <a:solidFill>
            <a:srgbClr val="65FF65"/>
          </a:solidFill>
        </p:spPr>
        <p:txBody>
          <a:bodyPr>
            <a:normAutofit fontScale="95833"/>
          </a:bodyPr>
          <a:lstStyle/>
          <a:p>
            <a:r>
              <a:rPr lang="en-US" altLang="zh-CN" sz="3600" b="1" dirty="0">
                <a:solidFill>
                  <a:srgbClr val="6600CC"/>
                </a:solidFill>
              </a:rPr>
              <a:t>NAME - DIMPAL DEWANGAN </a:t>
            </a:r>
            <a:endParaRPr lang="en-US" altLang="zh-CN" sz="3600" dirty="0"/>
          </a:p>
          <a:p>
            <a:r>
              <a:rPr lang="en-US" altLang="zh-CN" sz="3600" b="1" dirty="0">
                <a:solidFill>
                  <a:srgbClr val="6600CC"/>
                </a:solidFill>
              </a:rPr>
              <a:t>CLASS  -   B. Sc. ( MATHS) FIRST </a:t>
            </a:r>
            <a:r>
              <a:rPr lang="en-US" altLang="zh-CN" sz="3600" b="1" dirty="0" smtClean="0">
                <a:solidFill>
                  <a:srgbClr val="6600CC"/>
                </a:solidFill>
              </a:rPr>
              <a:t>YEAR</a:t>
            </a:r>
            <a:endParaRPr lang="en-US" altLang="zh-CN" sz="3600" dirty="0"/>
          </a:p>
          <a:p>
            <a:r>
              <a:rPr lang="en-US" altLang="zh-CN" sz="3600" b="1" dirty="0">
                <a:solidFill>
                  <a:srgbClr val="6600CC"/>
                </a:solidFill>
              </a:rPr>
              <a:t>SUBJECT -   PHYSICS</a:t>
            </a:r>
            <a:endParaRPr lang="en-US" altLang="zh-CN" sz="3600" dirty="0"/>
          </a:p>
          <a:p>
            <a:r>
              <a:rPr lang="en-US" altLang="zh-CN" sz="3600" b="1" dirty="0">
                <a:solidFill>
                  <a:srgbClr val="6600CC"/>
                </a:solidFill>
              </a:rPr>
              <a:t>TOPIC  - </a:t>
            </a:r>
            <a:r>
              <a:rPr lang="en-US" altLang="zh-CN" sz="3600" b="1" dirty="0" smtClean="0">
                <a:solidFill>
                  <a:srgbClr val="6600CC"/>
                </a:solidFill>
              </a:rPr>
              <a:t>CYCLOTRON</a:t>
            </a:r>
          </a:p>
          <a:p>
            <a:r>
              <a:rPr lang="en-US" altLang="zh-CN" sz="3600" b="1" dirty="0" smtClean="0">
                <a:solidFill>
                  <a:srgbClr val="6600CC"/>
                </a:solidFill>
              </a:rPr>
              <a:t>DATE – 22.05.2021</a:t>
            </a:r>
            <a:endParaRPr lang="en-US" altLang="zh-CN" sz="3600" b="1" dirty="0" smtClean="0">
              <a:solidFill>
                <a:srgbClr val="6600CC"/>
              </a:solidFill>
            </a:endParaRPr>
          </a:p>
          <a:p>
            <a:r>
              <a:rPr lang="en-US" altLang="zh-CN" sz="3600" b="1" dirty="0" smtClean="0">
                <a:solidFill>
                  <a:srgbClr val="6600CC"/>
                </a:solidFill>
              </a:rPr>
              <a:t>GOVERNMENT COLLEGE GURUR</a:t>
            </a:r>
            <a:endParaRPr lang="en-US" altLang="zh-CN"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048607"/>
          <p:cNvSpPr>
            <a:spLocks noGrp="1"/>
          </p:cNvSpPr>
          <p:nvPr>
            <p:ph type="title"/>
          </p:nvPr>
        </p:nvSpPr>
        <p:spPr>
          <a:solidFill>
            <a:srgbClr val="9933FF"/>
          </a:solidFill>
        </p:spPr>
        <p:txBody>
          <a:bodyPr>
            <a:normAutofit fontScale="90000"/>
          </a:bodyPr>
          <a:lstStyle/>
          <a:p>
            <a:r>
              <a:rPr lang="en-IN" sz="2800"/>
              <a:t/>
            </a:r>
            <a:br>
              <a:rPr lang="en-IN" sz="2800"/>
            </a:br>
            <a:r>
              <a:rPr lang="en-US" sz="2800"/>
              <a:t>         </a:t>
            </a:r>
            <a:r>
              <a:rPr lang="en-IN" sz="4400" b="1">
                <a:solidFill>
                  <a:srgbClr val="FFFFFF"/>
                </a:solidFill>
              </a:rPr>
              <a:t>अनुनादी प्रतिबन्ध </a:t>
            </a:r>
            <a:r>
              <a:rPr lang="en-US" sz="4400" b="1">
                <a:solidFill>
                  <a:srgbClr val="FFFFFF"/>
                </a:solidFill>
              </a:rPr>
              <a:t/>
            </a:r>
            <a:br>
              <a:rPr lang="en-US" sz="4400" b="1">
                <a:solidFill>
                  <a:srgbClr val="FFFFFF"/>
                </a:solidFill>
              </a:rPr>
            </a:br>
            <a:r>
              <a:rPr lang="en-IN" sz="4400" b="1">
                <a:solidFill>
                  <a:srgbClr val="FFFFFF"/>
                </a:solidFill>
              </a:rPr>
              <a:t> (resonance condition in cyclotron)</a:t>
            </a:r>
            <a:r>
              <a:rPr lang="en-IN" sz="2800" b="1">
                <a:solidFill>
                  <a:srgbClr val="FFFFFF"/>
                </a:solidFill>
              </a:rPr>
              <a:t/>
            </a:r>
            <a:br>
              <a:rPr lang="en-IN" sz="2800" b="1">
                <a:solidFill>
                  <a:srgbClr val="FFFFFF"/>
                </a:solidFill>
              </a:rPr>
            </a:br>
            <a:endParaRPr lang="en-IN" b="1">
              <a:solidFill>
                <a:srgbClr val="FFFFFF"/>
              </a:solidFill>
            </a:endParaRPr>
          </a:p>
        </p:txBody>
      </p:sp>
      <p:sp>
        <p:nvSpPr>
          <p:cNvPr id="1048609" name="Content Placeholder 1048608"/>
          <p:cNvSpPr>
            <a:spLocks noGrp="1"/>
          </p:cNvSpPr>
          <p:nvPr>
            <p:ph idx="1"/>
          </p:nvPr>
        </p:nvSpPr>
        <p:spPr/>
        <p:txBody>
          <a:bodyPr>
            <a:normAutofit fontScale="89286" lnSpcReduction="10000"/>
          </a:bodyPr>
          <a:lstStyle/>
          <a:p>
            <a:r>
              <a:rPr lang="en-IN"/>
              <a:t>अनुनादी प्रतिबन्ध (resonance condition in cyclotron)</a:t>
            </a:r>
          </a:p>
          <a:p>
            <a:r>
              <a:rPr lang="en-IN"/>
              <a:t>साइक्लोट्रॉन के  कार्य करने का प्रतिबन्ध यह है कि रेडियो आवृत्ति प्रत्यावर्ती विभवान्तर की आवृति , डीज के अन्दर आवेशित कण की परिक्रमण आवृत्ति के बराबर होनी चाहिए। इस प्रतिबन्ध को अनुनादी प्रतिबन्ध कहते है।</a:t>
            </a:r>
          </a:p>
          <a:p>
            <a:r>
              <a:rPr lang="en-IN"/>
              <a:t>जब कोई प्रोटोन (या अन्य धनावेशित कण) अर्द्ध चन्द्र में चुम्बकीय क्षेत्र (B) के लम्बवत गति करता है तो इस पर कार्यरत लोरेन्ज बल</a:t>
            </a:r>
          </a:p>
          <a:p>
            <a:r>
              <a:rPr lang="en-IN"/>
              <a:t>F = qvBsin90 = qvB</a:t>
            </a:r>
          </a:p>
          <a:p>
            <a:r>
              <a:rPr lang="en-IN"/>
              <a:t>यहाँ q आवेशित कण का आवेश है।</a:t>
            </a:r>
          </a:p>
          <a:p>
            <a:r>
              <a:rPr lang="en-IN"/>
              <a:t>यही बल r त्रिज्या के वृत्तीय पथ के लिए आवश्यक अभिकेन्द्रीय बल mv2/r प्रदान करता 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048609"/>
          <p:cNvSpPr>
            <a:spLocks noGrp="1"/>
          </p:cNvSpPr>
          <p:nvPr>
            <p:ph type="title"/>
          </p:nvPr>
        </p:nvSpPr>
        <p:spPr/>
        <p:txBody>
          <a:bodyPr/>
          <a:lstStyle/>
          <a:p>
            <a:endParaRPr lang="en-IN"/>
          </a:p>
        </p:txBody>
      </p:sp>
      <p:sp>
        <p:nvSpPr>
          <p:cNvPr id="1048611" name="Content Placeholder 1048610"/>
          <p:cNvSpPr>
            <a:spLocks noGrp="1"/>
          </p:cNvSpPr>
          <p:nvPr>
            <p:ph idx="1"/>
          </p:nvPr>
        </p:nvSpPr>
        <p:spPr/>
        <p:txBody>
          <a:bodyPr/>
          <a:lstStyle/>
          <a:p>
            <a:r>
              <a:rPr lang="en-IN" altLang="en-US"/>
              <a:t>अत: qvB = mv2/r या r = mv/qB  . . . . . . . . . . समीकरण-1</a:t>
            </a:r>
            <a:endParaRPr lang="en-IN"/>
          </a:p>
          <a:p>
            <a:r>
              <a:rPr lang="en-IN" altLang="en-US"/>
              <a:t>अर्द्धचन्द्र में कण द्वारा अर्द्धवृत्त पूर्ण करने में लगा समय</a:t>
            </a:r>
            <a:endParaRPr lang="en-IN"/>
          </a:p>
          <a:p>
            <a:r>
              <a:rPr lang="en-IN" altLang="en-US"/>
              <a:t>t = πr/v = (π/v) x (mv/qB)</a:t>
            </a:r>
            <a:endParaRPr lang="en-IN"/>
          </a:p>
          <a:p>
            <a:r>
              <a:rPr lang="en-IN" altLang="en-US"/>
              <a:t>या</a:t>
            </a:r>
            <a:endParaRPr lang="en-IN"/>
          </a:p>
          <a:p>
            <a:r>
              <a:rPr lang="en-IN" altLang="en-US"/>
              <a:t>t = πm/qB . . . . . . . . . . समीकरण-2</a:t>
            </a:r>
            <a:endParaRPr lang="en-IN"/>
          </a:p>
          <a:p>
            <a:r>
              <a:rPr lang="en-IN" altLang="en-US"/>
              <a:t>स्पष्ट है कि धनावेशित कण द्वारा अर्द्ध वृत्त पूर्ण करने में लगा समय समान होता है और त्रिज्या पर निर्भर नहीं करता है।</a:t>
            </a:r>
            <a:endParaRPr lang="en-IN"/>
          </a:p>
          <a:p>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048611"/>
          <p:cNvSpPr>
            <a:spLocks noGrp="1"/>
          </p:cNvSpPr>
          <p:nvPr>
            <p:ph type="title"/>
          </p:nvPr>
        </p:nvSpPr>
        <p:spPr/>
        <p:txBody>
          <a:bodyPr/>
          <a:lstStyle/>
          <a:p>
            <a:endParaRPr lang="en-IN"/>
          </a:p>
        </p:txBody>
      </p:sp>
      <p:sp>
        <p:nvSpPr>
          <p:cNvPr id="1048613" name="Content Placeholder 1048612"/>
          <p:cNvSpPr>
            <a:spLocks noGrp="1"/>
          </p:cNvSpPr>
          <p:nvPr>
            <p:ph idx="1"/>
          </p:nvPr>
        </p:nvSpPr>
        <p:spPr/>
        <p:txBody>
          <a:bodyPr>
            <a:normAutofit fontScale="67857" lnSpcReduction="20000"/>
          </a:bodyPr>
          <a:lstStyle/>
          <a:p>
            <a:r>
              <a:rPr lang="en-US"/>
              <a:t>(i) आवर्तकाल (time period) : माना प्रत्यावर्ती विद्युत क्षेत्र का आवर्तकाल T है तो अर्द्धचन्द्रों की ध्रुवता T/2 समय के पश्चात् परिवर्तित होगी। यदि कण द्वारा अर्द्धवृत्त पूर्ण करने में लगा समय T/2 के बराबर होगा तो कण त्वरित होगा अर्थात</a:t>
            </a:r>
            <a:endParaRPr lang="en-IN"/>
          </a:p>
          <a:p>
            <a:r>
              <a:rPr lang="en-US"/>
              <a:t>T/2 = t = πm/qB या T = 2πm/qB   . . . . . . . . . समीकरण-3</a:t>
            </a:r>
            <a:endParaRPr lang="en-IN"/>
          </a:p>
          <a:p>
            <a:r>
              <a:rPr lang="en-US"/>
              <a:t>(ii) साइक्लोट्रॉन आवृत्ति (cyclotron frequency) : साइक्लोट्रॉन की आवृति यदि n है तो</a:t>
            </a:r>
            <a:endParaRPr lang="en-IN"/>
          </a:p>
          <a:p>
            <a:r>
              <a:rPr lang="en-US"/>
              <a:t>n = 1/T = qB/2πm</a:t>
            </a:r>
            <a:endParaRPr lang="en-IN"/>
          </a:p>
          <a:p>
            <a:r>
              <a:rPr lang="en-US"/>
              <a:t>या</a:t>
            </a:r>
            <a:endParaRPr lang="en-IN"/>
          </a:p>
          <a:p>
            <a:r>
              <a:rPr lang="en-US"/>
              <a:t>n = qB/2πm . . . . . . . . . समीकरण-4</a:t>
            </a:r>
            <a:endParaRPr lang="en-IN"/>
          </a:p>
          <a:p>
            <a:r>
              <a:rPr lang="en-US"/>
              <a:t>तथा साइक्लोट्रोन की कोणीय आवृत्ति</a:t>
            </a:r>
            <a:endParaRPr lang="en-IN"/>
          </a:p>
          <a:p>
            <a:r>
              <a:rPr lang="en-US"/>
              <a:t>w = 2πn = 2π x qB/2πm = qB/m</a:t>
            </a:r>
            <a:endParaRPr lang="en-IN"/>
          </a:p>
          <a:p>
            <a:r>
              <a:rPr lang="en-US"/>
              <a:t>या</a:t>
            </a:r>
            <a:endParaRPr lang="en-IN"/>
          </a:p>
          <a:p>
            <a:r>
              <a:rPr lang="en-US"/>
              <a:t>w = qB/m . . . . . . . . . समीकरण-5</a:t>
            </a:r>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048613"/>
          <p:cNvSpPr>
            <a:spLocks noGrp="1"/>
          </p:cNvSpPr>
          <p:nvPr>
            <p:ph type="title"/>
          </p:nvPr>
        </p:nvSpPr>
        <p:spPr/>
        <p:txBody>
          <a:bodyPr/>
          <a:lstStyle/>
          <a:p>
            <a:endParaRPr lang="en-IN"/>
          </a:p>
        </p:txBody>
      </p:sp>
      <p:sp>
        <p:nvSpPr>
          <p:cNvPr id="1048615" name="Content Placeholder 1048614"/>
          <p:cNvSpPr>
            <a:spLocks noGrp="1"/>
          </p:cNvSpPr>
          <p:nvPr>
            <p:ph idx="1"/>
          </p:nvPr>
        </p:nvSpPr>
        <p:spPr/>
        <p:txBody>
          <a:bodyPr>
            <a:normAutofit fontScale="78571" lnSpcReduction="20000"/>
          </a:bodyPr>
          <a:lstStyle/>
          <a:p>
            <a:r>
              <a:rPr lang="en-US"/>
              <a:t>(iii) प्राप्त ऊर्जा (energy gained by cyclotron) : धनावेशित कण द्वारा प्राप्त ऊर्जा</a:t>
            </a:r>
            <a:endParaRPr lang="en-IN"/>
          </a:p>
          <a:p>
            <a:r>
              <a:rPr lang="en-US"/>
              <a:t>E = mv2/2</a:t>
            </a:r>
            <a:endParaRPr lang="en-IN"/>
          </a:p>
          <a:p>
            <a:r>
              <a:rPr lang="en-US"/>
              <a:t>समीकरण-1 से</a:t>
            </a:r>
            <a:endParaRPr lang="en-IN"/>
          </a:p>
          <a:p>
            <a:r>
              <a:rPr lang="en-US"/>
              <a:t>V = qBr/m</a:t>
            </a:r>
            <a:endParaRPr lang="en-IN"/>
          </a:p>
          <a:p>
            <a:r>
              <a:rPr lang="en-US"/>
              <a:t>अत: E = m x q2B2r2/2m2</a:t>
            </a:r>
            <a:endParaRPr lang="en-IN"/>
          </a:p>
          <a:p>
            <a:r>
              <a:rPr lang="en-US"/>
              <a:t>या</a:t>
            </a:r>
            <a:endParaRPr lang="en-IN"/>
          </a:p>
          <a:p>
            <a:r>
              <a:rPr lang="en-US"/>
              <a:t>E = q2B2r2/2m   . . . . . . . . समीकरण-6</a:t>
            </a:r>
            <a:endParaRPr lang="en-IN"/>
          </a:p>
          <a:p>
            <a:r>
              <a:rPr lang="en-US"/>
              <a:t>अत: धनावेशित कण द्वारा प्राप्त की गयी अधिकतम ऊर्जा</a:t>
            </a:r>
            <a:endParaRPr lang="en-IN"/>
          </a:p>
          <a:p>
            <a:r>
              <a:rPr lang="en-US"/>
              <a:t>Emax = (q2B2/2m)rmax2</a:t>
            </a:r>
            <a:endParaRPr lang="en-IN"/>
          </a:p>
          <a:p>
            <a:r>
              <a:rPr lang="en-US"/>
              <a:t>अत: जब आवेशित कण अर्द्धचन्द्र की परिधि पर होगा (जहाँ त्रिज्या अधिकतम है) तो वह अधिकतम ऊर्जा ग्रहण कर चूका होगा।</a:t>
            </a:r>
            <a:endParaRPr lang="en-IN"/>
          </a:p>
          <a:p>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048615"/>
          <p:cNvSpPr>
            <a:spLocks noGrp="1"/>
          </p:cNvSpPr>
          <p:nvPr>
            <p:ph type="title"/>
          </p:nvPr>
        </p:nvSpPr>
        <p:spPr>
          <a:solidFill>
            <a:srgbClr val="6600CC"/>
          </a:solidFill>
        </p:spPr>
        <p:txBody>
          <a:bodyPr>
            <a:normAutofit fontScale="90000"/>
          </a:bodyPr>
          <a:lstStyle/>
          <a:p>
            <a:r>
              <a:rPr lang="en-IN" altLang="en-US"/>
              <a:t> </a:t>
            </a:r>
            <a:r>
              <a:rPr lang="en-US" altLang="en-US"/>
              <a:t/>
            </a:r>
            <a:br>
              <a:rPr lang="en-US" altLang="en-US"/>
            </a:br>
            <a:r>
              <a:rPr lang="en-IN" altLang="en-US" b="1">
                <a:solidFill>
                  <a:srgbClr val="FFFFFF"/>
                </a:solidFill>
              </a:rPr>
              <a:t>साइक्लोट्रॉन</a:t>
            </a:r>
            <a:r>
              <a:rPr lang="en-US" altLang="en-US" b="1">
                <a:solidFill>
                  <a:srgbClr val="FFFFFF"/>
                </a:solidFill>
              </a:rPr>
              <a:t> </a:t>
            </a:r>
            <a:r>
              <a:rPr lang="en-IN" altLang="en-US" b="1">
                <a:solidFill>
                  <a:srgbClr val="FFFFFF"/>
                </a:solidFill>
              </a:rPr>
              <a:t>की</a:t>
            </a:r>
            <a:r>
              <a:rPr lang="en-US" altLang="en-US" b="1">
                <a:solidFill>
                  <a:srgbClr val="FFFFFF"/>
                </a:solidFill>
              </a:rPr>
              <a:t> </a:t>
            </a:r>
            <a:r>
              <a:rPr lang="en-IN" altLang="en-US" b="1">
                <a:solidFill>
                  <a:srgbClr val="FFFFFF"/>
                </a:solidFill>
              </a:rPr>
              <a:t>सीमाएँ</a:t>
            </a:r>
            <a:r>
              <a:rPr lang="en-US" altLang="en-US" b="1">
                <a:solidFill>
                  <a:srgbClr val="FFFFFF"/>
                </a:solidFill>
              </a:rPr>
              <a:t/>
            </a:r>
            <a:br>
              <a:rPr lang="en-US" altLang="en-US" b="1">
                <a:solidFill>
                  <a:srgbClr val="FFFFFF"/>
                </a:solidFill>
              </a:rPr>
            </a:br>
            <a:r>
              <a:rPr lang="en-IN" altLang="en-US" b="1">
                <a:solidFill>
                  <a:srgbClr val="FFFFFF"/>
                </a:solidFill>
              </a:rPr>
              <a:t>(limitations of cyclotron in hindi)</a:t>
            </a:r>
            <a:br>
              <a:rPr lang="en-IN" altLang="en-US" b="1">
                <a:solidFill>
                  <a:srgbClr val="FFFFFF"/>
                </a:solidFill>
              </a:rPr>
            </a:br>
            <a:endParaRPr lang="en-IN" b="1">
              <a:solidFill>
                <a:srgbClr val="FFFFFF"/>
              </a:solidFill>
            </a:endParaRPr>
          </a:p>
        </p:txBody>
      </p:sp>
      <p:sp>
        <p:nvSpPr>
          <p:cNvPr id="1048617" name="Content Placeholder 1048616"/>
          <p:cNvSpPr>
            <a:spLocks noGrp="1"/>
          </p:cNvSpPr>
          <p:nvPr>
            <p:ph idx="1"/>
          </p:nvPr>
        </p:nvSpPr>
        <p:spPr/>
        <p:txBody>
          <a:bodyPr/>
          <a:lstStyle/>
          <a:p>
            <a:pPr marL="0" indent="0">
              <a:buNone/>
            </a:pPr>
            <a:endParaRPr lang="en-IN"/>
          </a:p>
          <a:p>
            <a:r>
              <a:rPr lang="en-IN" altLang="en-US"/>
              <a:t>साइक्लोट्रॉन अनावेशित कणों (जैसे न्यूट्रोन ) को त्वरित नहीं कर सकता है।</a:t>
            </a:r>
            <a:endParaRPr lang="en-IN"/>
          </a:p>
          <a:p>
            <a:r>
              <a:rPr lang="en-IN" altLang="en-US"/>
              <a:t>साइक्लोट्रॉन इलेक्ट्रॉनों को त्वरित नहीं कर सकता क्योंकि उनका द्रव्यमान बहुत कम होता है। अत: साइक्लोट्रॉन में निम्न ऊर्जा ग्रहण करने पर भी वे बहुत अधिक वेग से गति करते है।</a:t>
            </a:r>
            <a:endParaRPr lang="en-IN"/>
          </a:p>
          <a:p>
            <a:r>
              <a:rPr lang="en-IN" altLang="en-US"/>
              <a:t>साइक्लोट्रॉन से निकलने वाले आवेशित कणों की ऊर्जा सीमित होती है क्योंकि वेग के साथ साथ कण के द्रव्यमान में परिवर्तन होता</a:t>
            </a:r>
            <a:r>
              <a:rPr lang="en-US" altLang="en-US"/>
              <a:t> </a:t>
            </a:r>
            <a:r>
              <a:rPr lang="en-IN" altLang="en-US"/>
              <a:t>है।</a:t>
            </a:r>
            <a:r>
              <a:rPr lang="en-US" altLang="en-US"/>
              <a:t> </a:t>
            </a:r>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048617"/>
          <p:cNvSpPr>
            <a:spLocks noGrp="1"/>
          </p:cNvSpPr>
          <p:nvPr>
            <p:ph type="title"/>
          </p:nvPr>
        </p:nvSpPr>
        <p:spPr>
          <a:solidFill>
            <a:srgbClr val="0000FF"/>
          </a:solidFill>
        </p:spPr>
        <p:txBody>
          <a:bodyPr/>
          <a:lstStyle/>
          <a:p>
            <a:r>
              <a:rPr lang="en-US" sz="5400" b="1">
                <a:solidFill>
                  <a:srgbClr val="FFFFFF"/>
                </a:solidFill>
              </a:rPr>
              <a:t>                 Thank you</a:t>
            </a:r>
            <a:endParaRPr lang="en-IN"/>
          </a:p>
        </p:txBody>
      </p:sp>
      <p:sp>
        <p:nvSpPr>
          <p:cNvPr id="1048619" name="Content Placeholder 1048618"/>
          <p:cNvSpPr>
            <a:spLocks noGrp="1"/>
          </p:cNvSpPr>
          <p:nvPr>
            <p:ph idx="1"/>
          </p:nvPr>
        </p:nvSpPr>
        <p:spPr/>
        <p:txBody>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a:solidFill>
            <a:srgbClr val="6600CC"/>
          </a:solidFill>
        </p:spPr>
        <p:txBody>
          <a:bodyPr>
            <a:normAutofit/>
          </a:bodyPr>
          <a:lstStyle/>
          <a:p>
            <a:r>
              <a:rPr lang="en-IN" b="1">
                <a:solidFill>
                  <a:srgbClr val="FFFFFF"/>
                </a:solidFill>
              </a:rPr>
              <a:t>साइक्लोट्रॉन (cyclotron) :</a:t>
            </a:r>
            <a:r>
              <a:rPr lang="en-IN"/>
              <a:t> </a:t>
            </a:r>
          </a:p>
        </p:txBody>
      </p:sp>
      <p:sp>
        <p:nvSpPr>
          <p:cNvPr id="1048593" name="Content Placeholder 1048592"/>
          <p:cNvSpPr>
            <a:spLocks noGrp="1"/>
          </p:cNvSpPr>
          <p:nvPr>
            <p:ph idx="1"/>
          </p:nvPr>
        </p:nvSpPr>
        <p:spPr/>
        <p:txBody>
          <a:bodyPr>
            <a:normAutofit lnSpcReduction="10000"/>
          </a:bodyPr>
          <a:lstStyle/>
          <a:p>
            <a:r>
              <a:rPr lang="en-IN"/>
              <a:t>: साइक्लोट्रोन एक ऐसी युक्ति है जिसका उपयोग आवेशित कणो या आयनों को उच्च वेगों में त्वरित करने में किया जाता है या आवेशित कणो को उच्च ऊर्जा तक त्वरित करने करने के लिए प्रयोग किया जाता है।</a:t>
            </a:r>
          </a:p>
          <a:p>
            <a:r>
              <a:rPr lang="en-IN"/>
              <a:t>इसकी खोज सन 1934 में ई.ओ.लॉरेन्ज व एम.एस.लिविंस्टन ने की थी , ई.ओ.लॉरेन्ज व एम.एस.लिविंस्टन को नाभिकीय संरचना पर शोध करते हुए आवश्यक ऊर्जा के आवेशित कण की आवश्यकता पड़ी और उन्होंने अपनी इस  आवश्यक ऊर्जा के आवेशित कण की आवश्यकता को पूरा करने के लिए साइक्लोट्रॉन का निजात किया।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title"/>
          </p:nvPr>
        </p:nvSpPr>
        <p:spPr>
          <a:solidFill>
            <a:srgbClr val="0000FF"/>
          </a:solidFill>
        </p:spPr>
        <p:txBody>
          <a:bodyPr>
            <a:normAutofit/>
          </a:bodyPr>
          <a:lstStyle/>
          <a:p>
            <a:r>
              <a:rPr lang="en-IN" altLang="en-US" b="1">
                <a:solidFill>
                  <a:srgbClr val="FFFFFF"/>
                </a:solidFill>
              </a:rPr>
              <a:t>सिध्दांत</a:t>
            </a:r>
            <a:r>
              <a:rPr lang="en-US" altLang="en-US" b="1">
                <a:solidFill>
                  <a:srgbClr val="FFFFFF"/>
                </a:solidFill>
              </a:rPr>
              <a:t> ( Principle) : </a:t>
            </a:r>
            <a:endParaRPr lang="en-IN"/>
          </a:p>
        </p:txBody>
      </p:sp>
      <p:sp>
        <p:nvSpPr>
          <p:cNvPr id="1048595" name="Content Placeholder 1048594"/>
          <p:cNvSpPr>
            <a:spLocks noGrp="1"/>
          </p:cNvSpPr>
          <p:nvPr>
            <p:ph idx="1"/>
          </p:nvPr>
        </p:nvSpPr>
        <p:spPr/>
        <p:txBody>
          <a:bodyPr/>
          <a:lstStyle/>
          <a:p>
            <a:pPr marL="0" indent="0">
              <a:buNone/>
            </a:pPr>
            <a:endParaRPr lang="en-IN"/>
          </a:p>
          <a:p>
            <a:r>
              <a:rPr lang="en-IN"/>
              <a:t>साइक्लोट्रॉन इस सिद्धांत कर कार्य करता है की जब किसी धनावेशित कण को उच्च आवृति वाले विद्युत क्षेत्र में प्रबल चुम्बकीय क्षेत्र का उपयोग करते हुए बार बार गति करवाई जाए तो आवेशित कण त्वरित हो जाता है तथा इसकी ऊर्जा बहुत अधिक बढ़ जाती 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048595"/>
          <p:cNvSpPr>
            <a:spLocks noGrp="1"/>
          </p:cNvSpPr>
          <p:nvPr>
            <p:ph type="title"/>
          </p:nvPr>
        </p:nvSpPr>
        <p:spPr>
          <a:solidFill>
            <a:srgbClr val="0000FF"/>
          </a:solidFill>
        </p:spPr>
        <p:txBody>
          <a:bodyPr/>
          <a:lstStyle/>
          <a:p>
            <a:r>
              <a:rPr lang="en-IN">
                <a:solidFill>
                  <a:srgbClr val="FFFFFF"/>
                </a:solidFill>
              </a:rPr>
              <a:t>रचना (Construction)</a:t>
            </a:r>
            <a:r>
              <a:rPr lang="en-US">
                <a:solidFill>
                  <a:srgbClr val="FFFFFF"/>
                </a:solidFill>
              </a:rPr>
              <a:t> :</a:t>
            </a:r>
            <a:r>
              <a:rPr lang="en-IN">
                <a:solidFill>
                  <a:srgbClr val="FFFFFF"/>
                </a:solidFill>
              </a:rPr>
              <a:t/>
            </a:r>
            <a:br>
              <a:rPr lang="en-IN">
                <a:solidFill>
                  <a:srgbClr val="FFFFFF"/>
                </a:solidFill>
              </a:rPr>
            </a:br>
            <a:endParaRPr lang="en-IN">
              <a:solidFill>
                <a:srgbClr val="FFFFFF"/>
              </a:solidFill>
            </a:endParaRPr>
          </a:p>
        </p:txBody>
      </p:sp>
      <p:sp>
        <p:nvSpPr>
          <p:cNvPr id="1048597" name="Content Placeholder 1048596"/>
          <p:cNvSpPr>
            <a:spLocks noGrp="1"/>
          </p:cNvSpPr>
          <p:nvPr>
            <p:ph idx="1"/>
          </p:nvPr>
        </p:nvSpPr>
        <p:spPr/>
        <p:txBody>
          <a:bodyPr/>
          <a:lstStyle/>
          <a:p>
            <a:pPr marL="0" indent="0">
              <a:buNone/>
            </a:pPr>
            <a:endParaRPr lang="en-IN"/>
          </a:p>
        </p:txBody>
      </p:sp>
      <p:pic>
        <p:nvPicPr>
          <p:cNvPr id="2097152" name="Picture 2097151"/>
          <p:cNvPicPr>
            <a:picLocks/>
          </p:cNvPicPr>
          <p:nvPr/>
        </p:nvPicPr>
        <p:blipFill>
          <a:blip r:embed="rId2"/>
          <a:stretch>
            <a:fillRect/>
          </a:stretch>
        </p:blipFill>
        <p:spPr>
          <a:xfrm>
            <a:off x="2493818" y="2089879"/>
            <a:ext cx="4156363" cy="301463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048597"/>
          <p:cNvSpPr>
            <a:spLocks noGrp="1"/>
          </p:cNvSpPr>
          <p:nvPr>
            <p:ph type="title"/>
          </p:nvPr>
        </p:nvSpPr>
        <p:spPr/>
        <p:txBody>
          <a:bodyPr/>
          <a:lstStyle/>
          <a:p>
            <a:endParaRPr lang="en-IN"/>
          </a:p>
        </p:txBody>
      </p:sp>
      <p:sp>
        <p:nvSpPr>
          <p:cNvPr id="1048599" name="Content Placeholder 1048598"/>
          <p:cNvSpPr>
            <a:spLocks noGrp="1"/>
          </p:cNvSpPr>
          <p:nvPr>
            <p:ph idx="1"/>
          </p:nvPr>
        </p:nvSpPr>
        <p:spPr/>
        <p:txBody>
          <a:bodyPr>
            <a:normAutofit fontScale="92857"/>
          </a:bodyPr>
          <a:lstStyle/>
          <a:p>
            <a:r>
              <a:rPr lang="en-IN"/>
              <a:t>साइक्लोट्रॉन में दो D आकृति के खोखले धातु के पात्र लगे होते है इन्हे डीज (dees) कहते है हमने चित्र में इन्हे D1 तथा D2 नाम से दिखाया है।</a:t>
            </a:r>
          </a:p>
          <a:p>
            <a:r>
              <a:rPr lang="en-IN"/>
              <a:t>दोनों डीज एक दूसरे के अल्प दुरी पर स्थित होती है , दोनों dees के मध्य उच्च आवृत्ति का प्रत्यावर्ती विभवांतर उत्पन्न करने के लिए दोनों को A.C स्रोत से जोड़ा जाता है इससे दोनों डीज के मध्य उच्च आवृति का विद्युत क्षेत्र उत्पन्न हो जाता है।</a:t>
            </a:r>
          </a:p>
          <a:p>
            <a:r>
              <a:rPr lang="en-IN"/>
              <a:t>धनावेशित कण को दोनों डीज के मध्य में अल्प स्थान में रखा जाता है जहां हमने उच्च आवृत्ति का विद्युत क्षेत्र उत्पन्न किया है तथा इस सम्पूर्ण व्यवस्था को दो प्रबल चुम्बकों के मध्य में रखा जाता है जैसा चित्र में दर्शाया गया 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title"/>
          </p:nvPr>
        </p:nvSpPr>
        <p:spPr>
          <a:solidFill>
            <a:srgbClr val="6600CC"/>
          </a:solidFill>
        </p:spPr>
        <p:txBody>
          <a:bodyPr/>
          <a:lstStyle/>
          <a:p>
            <a:r>
              <a:rPr lang="en-IN" altLang="en-US">
                <a:solidFill>
                  <a:srgbClr val="FFFFFF"/>
                </a:solidFill>
              </a:rPr>
              <a:t>कार्यप्रणाली</a:t>
            </a:r>
            <a:r>
              <a:rPr lang="en-US" altLang="en-US">
                <a:solidFill>
                  <a:srgbClr val="FFFFFF"/>
                </a:solidFill>
              </a:rPr>
              <a:t> ( Working) :</a:t>
            </a:r>
            <a:endParaRPr lang="en-IN">
              <a:solidFill>
                <a:srgbClr val="FFFFFF"/>
              </a:solidFill>
            </a:endParaRPr>
          </a:p>
        </p:txBody>
      </p:sp>
      <p:sp>
        <p:nvSpPr>
          <p:cNvPr id="1048601" name="Content Placeholder 1048600"/>
          <p:cNvSpPr>
            <a:spLocks noGrp="1"/>
          </p:cNvSpPr>
          <p:nvPr>
            <p:ph idx="1"/>
          </p:nvPr>
        </p:nvSpPr>
        <p:spPr/>
        <p:txBody>
          <a:bodyPr/>
          <a:lstStyle/>
          <a:p>
            <a:endParaRPr lang="en-IN"/>
          </a:p>
        </p:txBody>
      </p:sp>
      <p:pic>
        <p:nvPicPr>
          <p:cNvPr id="2097153" name="Picture 2097152"/>
          <p:cNvPicPr>
            <a:picLocks/>
          </p:cNvPicPr>
          <p:nvPr/>
        </p:nvPicPr>
        <p:blipFill>
          <a:blip r:embed="rId2"/>
          <a:stretch>
            <a:fillRect/>
          </a:stretch>
        </p:blipFill>
        <p:spPr>
          <a:xfrm>
            <a:off x="3078307" y="1850520"/>
            <a:ext cx="2987386" cy="31569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048601"/>
          <p:cNvSpPr>
            <a:spLocks noGrp="1"/>
          </p:cNvSpPr>
          <p:nvPr>
            <p:ph type="title"/>
          </p:nvPr>
        </p:nvSpPr>
        <p:spPr>
          <a:solidFill>
            <a:srgbClr val="FFFFFF"/>
          </a:solidFill>
        </p:spPr>
        <p:txBody>
          <a:bodyPr/>
          <a:lstStyle/>
          <a:p>
            <a:endParaRPr lang="en-IN"/>
          </a:p>
        </p:txBody>
      </p:sp>
      <p:sp>
        <p:nvSpPr>
          <p:cNvPr id="1048603" name="Content Placeholder 1048602"/>
          <p:cNvSpPr>
            <a:spLocks noGrp="1"/>
          </p:cNvSpPr>
          <p:nvPr>
            <p:ph idx="1"/>
          </p:nvPr>
        </p:nvSpPr>
        <p:spPr/>
        <p:txBody>
          <a:bodyPr>
            <a:normAutofit fontScale="78571" lnSpcReduction="20000"/>
          </a:bodyPr>
          <a:lstStyle/>
          <a:p>
            <a:pPr marL="0" indent="0">
              <a:buNone/>
            </a:pPr>
            <a:endParaRPr lang="en-IN"/>
          </a:p>
          <a:p>
            <a:r>
              <a:rPr lang="en-IN"/>
              <a:t>चूँकि दोनों डीज के मध्य प्रत्यावर्ती विभवान्तर उत्पन्न करने के लिए AC स्रोत लगाया गया है अतः हर आधे चक्कर के बाद डीज की ध्रुवता आपस में बदल जाती है।</a:t>
            </a:r>
          </a:p>
          <a:p>
            <a:r>
              <a:rPr lang="en-IN"/>
              <a:t>माना s पर धनावेशित कण रखा हुआ है , माना प्रारम्भ में डीज D1 धनावेशित है और D2 ऋणावेशित।</a:t>
            </a:r>
          </a:p>
          <a:p>
            <a:r>
              <a:rPr lang="en-IN"/>
              <a:t>अतः s पर रखा धनावेशित कण D2 की तरफ आकर्षित होगा और चूँकि चुम्बकीय क्षेत्र लंबवत लग रहा है अतः यह कण वृत्तीय पथ पर गति करता है।</a:t>
            </a:r>
          </a:p>
          <a:p>
            <a:r>
              <a:rPr lang="en-IN"/>
              <a:t>जैसे ही आधा चक्कर (T/2) पूरा होता है डीज की आपस में ध्रुवता बदल जाती है अब D1 ऋणावेशित हो जाता है तथा D2 धनावेशित हो जाती है।  इस आधे चक्कर में धनावेशित कण की ऊर्जा में qv वृद्धि हो जाती है।</a:t>
            </a:r>
          </a:p>
          <a:p>
            <a:r>
              <a:rPr lang="en-IN"/>
              <a:t>अब धनावेशित कण डीज D1 की तरफ आकर्षित होकर गति करता है जिससे इसकी ऊर्जा qv और वृद्धि हो जाती 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048603"/>
          <p:cNvSpPr>
            <a:spLocks noGrp="1"/>
          </p:cNvSpPr>
          <p:nvPr>
            <p:ph type="title"/>
          </p:nvPr>
        </p:nvSpPr>
        <p:spPr/>
        <p:txBody>
          <a:bodyPr/>
          <a:lstStyle/>
          <a:p>
            <a:endParaRPr lang="en-IN"/>
          </a:p>
        </p:txBody>
      </p:sp>
      <p:sp>
        <p:nvSpPr>
          <p:cNvPr id="1048605" name="Content Placeholder 1048604"/>
          <p:cNvSpPr>
            <a:spLocks noGrp="1"/>
          </p:cNvSpPr>
          <p:nvPr>
            <p:ph idx="1"/>
          </p:nvPr>
        </p:nvSpPr>
        <p:spPr/>
        <p:txBody>
          <a:bodyPr>
            <a:normAutofit fontScale="71429" lnSpcReduction="20000"/>
          </a:bodyPr>
          <a:lstStyle/>
          <a:p>
            <a:r>
              <a:rPr lang="en-IN"/>
              <a:t>अतः धनावेशित कण को पूरे 1 चक्कर में T समय लगता है तथा धनावेशित कण की ऊर्जा में 2qV वृद्धि हो जाती है।</a:t>
            </a:r>
          </a:p>
          <a:p>
            <a:r>
              <a:rPr lang="en-IN"/>
              <a:t>यह घटना बार बार दोहराई जाती है जिससे कण की ऊर्जा के साथ वेग बढ़ता जाता है तथा वेग में वृद्धि के कारण उसके वृतीय पथ की त्रिज्या भी बढ़ती जाती है जैसा चित्र में दिखाया गया है।</a:t>
            </a:r>
          </a:p>
          <a:p>
            <a:r>
              <a:rPr lang="en-IN"/>
              <a:t>जब वृत्तीय पथ की त्रिज्या डीज की त्रिज्या के बराबर हो जाती है तो धनावेशित कण साइक्लोट्रॉन में बने द्वार से बाहर निकल जाता है।</a:t>
            </a:r>
          </a:p>
          <a:p>
            <a:r>
              <a:rPr lang="en-IN"/>
              <a:t>” प्रत्यावर्ती विभवांतर की आवृत्ति , डीज के अंदर आवेशित कण की परिक्रमा आवृत्ति के बराबर होनी चाहिए ” इसे साइक्लोट्रॉन अनुनादी स्थिति कहते है।</a:t>
            </a:r>
          </a:p>
          <a:p>
            <a:r>
              <a:rPr lang="en-IN"/>
              <a:t>साइक्लोट्रॉन (cyclotron in hindi) : साइक्लोट्रॉन एक ऐसी युक्ति है जो आवेशित कणों या आयनों को उच्च ऊर्जाओं तक त्वरित करने के लिए प्रयुक्त होती है। इसका आविष्कार ई. ओ. लोरेन्ज और एम.एस. लिविंग्सटन द्वारा 1934 में नाभिकीय संरचना सम्बन्धित शोध कार्यो में आवश्यक उच्च ऊर्जा वाले आवेशित कणों को प्राप्त करने के लिए किया था।</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048605"/>
          <p:cNvSpPr>
            <a:spLocks noGrp="1"/>
          </p:cNvSpPr>
          <p:nvPr>
            <p:ph type="title"/>
          </p:nvPr>
        </p:nvSpPr>
        <p:spPr>
          <a:solidFill>
            <a:srgbClr val="0000FF"/>
          </a:solidFill>
        </p:spPr>
        <p:txBody>
          <a:bodyPr>
            <a:normAutofit/>
          </a:bodyPr>
          <a:lstStyle/>
          <a:p>
            <a:r>
              <a:rPr lang="en-IN" sz="4400" b="1">
                <a:solidFill>
                  <a:srgbClr val="FFFFFF"/>
                </a:solidFill>
              </a:rPr>
              <a:t>साइक्लोट्रॉन का सिद्धान्त </a:t>
            </a:r>
            <a:r>
              <a:rPr lang="en-US" sz="4400" b="1">
                <a:solidFill>
                  <a:srgbClr val="FFFFFF"/>
                </a:solidFill>
              </a:rPr>
              <a:t/>
            </a:r>
            <a:br>
              <a:rPr lang="en-US" sz="4400" b="1">
                <a:solidFill>
                  <a:srgbClr val="FFFFFF"/>
                </a:solidFill>
              </a:rPr>
            </a:br>
            <a:r>
              <a:rPr lang="en-US" sz="4400" b="1">
                <a:solidFill>
                  <a:srgbClr val="FFFFFF"/>
                </a:solidFill>
              </a:rPr>
              <a:t>( Principles of Cyclotron) :</a:t>
            </a:r>
            <a:endParaRPr lang="en-IN" b="1">
              <a:solidFill>
                <a:srgbClr val="FFFFFF"/>
              </a:solidFill>
            </a:endParaRPr>
          </a:p>
        </p:txBody>
      </p:sp>
      <p:sp>
        <p:nvSpPr>
          <p:cNvPr id="1048607" name="Content Placeholder 1048606"/>
          <p:cNvSpPr>
            <a:spLocks noGrp="1"/>
          </p:cNvSpPr>
          <p:nvPr>
            <p:ph idx="1"/>
          </p:nvPr>
        </p:nvSpPr>
        <p:spPr/>
        <p:txBody>
          <a:bodyPr>
            <a:normAutofit fontScale="78571" lnSpcReduction="10000"/>
          </a:bodyPr>
          <a:lstStyle/>
          <a:p>
            <a:endParaRPr lang="en-IN"/>
          </a:p>
          <a:p>
            <a:r>
              <a:rPr lang="en-IN"/>
              <a:t>साइक्लोट्रॉन की कार्य प्रणाली इस तथ्य पर आधारित है कि किसी दिए गए चुम्बकीय क्षेत्र में आयन अथवा धनावेश का परिक्रमण काल आयन की चाल और वृत्तीय पथ की त्रिज्या पर निर्भर नहीं करता अर्थात जब किसी धनावेशित कण को उच्च आवृत्ति के विद्युत क्षेत्र में प्रबल चुम्बकीय क्षेत्र का प्रयोग करते हुए बार बार गति करायी जाती है तो यह त्वरित होने लगता है। और पर्याप्त मात्रा में बहुत अधिक ऊर्जा प्राप्त कर लेता है।</a:t>
            </a:r>
          </a:p>
          <a:p>
            <a:r>
              <a:rPr lang="en-IN"/>
              <a:t>साइक्लोट्रॉन इस सिद्धांत पर कार्य करता है जब किसी गतिमान आवेश को चुम्बकीय और विद्युत दोनों क्षेत्रों में रख दिया जाता है जो एक दुसरे के लम्बवत होते है तो वह लोरेन्ज बल का अनुभव करते है।</a:t>
            </a:r>
          </a:p>
          <a:p>
            <a:r>
              <a:rPr lang="en-IN"/>
              <a:t>Fnet = Fe + Fm</a:t>
            </a:r>
          </a:p>
          <a:p>
            <a:r>
              <a:rPr lang="en-IN"/>
              <a:t>Fnet = qE + q(v x B)</a:t>
            </a:r>
          </a:p>
          <a:p>
            <a:r>
              <a:rPr lang="en-IN"/>
              <a:t>Fnet = q[E + v xB]</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1246</Words>
  <Application>WPS Office</Application>
  <PresentationFormat>On-screen Show (4:3)</PresentationFormat>
  <Paragraphs>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साइक्लोट्रॉन (cyclotron) : </vt:lpstr>
      <vt:lpstr>सिध्दांत ( Principle) : </vt:lpstr>
      <vt:lpstr>रचना (Construction) : </vt:lpstr>
      <vt:lpstr>Slide 5</vt:lpstr>
      <vt:lpstr>कार्यप्रणाली ( Working) :</vt:lpstr>
      <vt:lpstr>Slide 7</vt:lpstr>
      <vt:lpstr>Slide 8</vt:lpstr>
      <vt:lpstr>साइक्लोट्रॉन का सिद्धान्त  ( Principles of Cyclotron) :</vt:lpstr>
      <vt:lpstr>          अनुनादी प्रतिबन्ध   (resonance condition in cyclotron) </vt:lpstr>
      <vt:lpstr>Slide 11</vt:lpstr>
      <vt:lpstr>Slide 12</vt:lpstr>
      <vt:lpstr>Slide 13</vt:lpstr>
      <vt:lpstr>  साइक्लोट्रॉन की सीमाएँ (limitations of cyclotron in hindi) </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Redmi 8</dc:creator>
  <cp:lastModifiedBy>GOVT.NAVEEN CO.GURUR</cp:lastModifiedBy>
  <cp:revision>2</cp:revision>
  <dcterms:created xsi:type="dcterms:W3CDTF">2015-05-10T02:30:45Z</dcterms:created>
  <dcterms:modified xsi:type="dcterms:W3CDTF">2021-11-30T05:40:24Z</dcterms:modified>
</cp:coreProperties>
</file>